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</p:sldMasterIdLst>
  <p:sldIdLst>
    <p:sldId id="267" r:id="rId3"/>
    <p:sldId id="271" r:id="rId4"/>
    <p:sldId id="260" r:id="rId5"/>
    <p:sldId id="269" r:id="rId6"/>
    <p:sldId id="258" r:id="rId7"/>
    <p:sldId id="261" r:id="rId8"/>
    <p:sldId id="263" r:id="rId9"/>
    <p:sldId id="264" r:id="rId10"/>
    <p:sldId id="266" r:id="rId11"/>
    <p:sldId id="272" r:id="rId12"/>
    <p:sldId id="262" r:id="rId13"/>
    <p:sldId id="265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8.bin"/><Relationship Id="rId2" Type="http://schemas.microsoft.com/office/2006/relationships/legacyDiagramText" Target="legacyDiagramText7.bin"/><Relationship Id="rId1" Type="http://schemas.microsoft.com/office/2006/relationships/legacyDiagramText" Target="legacyDiagramText6.bin"/><Relationship Id="rId5" Type="http://schemas.microsoft.com/office/2006/relationships/legacyDiagramText" Target="legacyDiagramText10.bin"/><Relationship Id="rId4" Type="http://schemas.microsoft.com/office/2006/relationships/legacyDiagramText" Target="legacyDiagramText9.bin"/></Relationships>
</file>

<file path=ppt/drawings/_rels/vmlDrawing3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8.bin"/><Relationship Id="rId3" Type="http://schemas.microsoft.com/office/2006/relationships/legacyDiagramText" Target="legacyDiagramText13.bin"/><Relationship Id="rId7" Type="http://schemas.microsoft.com/office/2006/relationships/legacyDiagramText" Target="legacyDiagramText17.bin"/><Relationship Id="rId2" Type="http://schemas.microsoft.com/office/2006/relationships/legacyDiagramText" Target="legacyDiagramText12.bin"/><Relationship Id="rId1" Type="http://schemas.microsoft.com/office/2006/relationships/legacyDiagramText" Target="legacyDiagramText11.bin"/><Relationship Id="rId6" Type="http://schemas.microsoft.com/office/2006/relationships/legacyDiagramText" Target="legacyDiagramText16.bin"/><Relationship Id="rId5" Type="http://schemas.microsoft.com/office/2006/relationships/legacyDiagramText" Target="legacyDiagramText15.bin"/><Relationship Id="rId4" Type="http://schemas.microsoft.com/office/2006/relationships/legacyDiagramText" Target="legacyDiagramText14.bin"/><Relationship Id="rId9" Type="http://schemas.microsoft.com/office/2006/relationships/legacyDiagramText" Target="legacyDiagramText1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1" lang="ru-RU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1" lang="ru-RU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34152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4153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EE6BCC8C-725B-4401-BF42-87E94F34EB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6379092D-620D-4482-AB50-B418F9A7A2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0551" y="266700"/>
            <a:ext cx="6091238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3736AB78-B9F2-4579-861D-69E4D4C22E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43000" y="1790700"/>
            <a:ext cx="7772400" cy="43815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113A72C6-67C9-43F0-BE64-FB38AABC07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B61CAD64-503B-4DAE-98A8-C53B0F133A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22A4660B-E265-4C55-93B9-2C0715562F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582CA70C-300C-468B-A89C-F64676C986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5025B1F4-4535-4735-96B7-D46DF4B196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7733E03F-4E23-41AC-A97A-36C22031D2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288328BB-3F00-46D5-94F7-8107151104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78D00851-ABC4-45D7-877E-29AEF38523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6CEF8A25-76FD-4718-85F7-A3A9250F6A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BD0D4907-EEF7-482D-B2C7-59D389F8B7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4D3F3524-AA49-444A-B260-8919A41283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3E5CFF46-E44C-477D-B296-2EF8C14E1D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5D7218C9-ADB1-4322-9E43-C7151B62E1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32040EB5-3D1B-4756-A911-41AF941714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86AB76E3-25A9-4FC6-9F6A-535B629FF7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ADB5A25B-C848-4688-AA30-BC20DD54BF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ACB9-DF39-4B89-899A-DC27CBB484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D887FA-4414-4676-842F-1422264AD9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0570344F-84D3-43F4-84AB-9BA774D915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C51AF2A9-8EFC-4DC1-9E6E-ABA8D29266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43984D41-05E7-4ABA-9C03-EC7AD90337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B9AEADC8-9AD7-48BD-9CF5-761EDE77B5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B05D64D2-4570-40CB-B9EA-FBFD3A4A8F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887A9FE3-49CF-4A30-B365-36AA459859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fld id="{012EF770-69E8-44D8-9D20-505EF18C9A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 b="1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kumimoji="1"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ACC1FD4-EEDD-4B56-88FA-9BF37E5500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313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rgbClr val="FFFFFF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/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4099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18457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18457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18457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900AB8-F23A-44C2-A13F-C56FEBA915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16" r:id="rId14"/>
    <p:sldLayoutId id="2147483717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18457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8457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8457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8457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8457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845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845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845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84573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8750" y="2060575"/>
            <a:ext cx="7715250" cy="259238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«Особенности системы управления охраной труда в Республике Беларусь»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28750" y="6407150"/>
            <a:ext cx="7715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Минск, 201</a:t>
            </a:r>
            <a:r>
              <a:rPr lang="en-US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rPr>
              <a:t>2</a:t>
            </a:r>
            <a:endParaRPr lang="ru-RU" sz="1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2000250" y="500063"/>
            <a:ext cx="7143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FF"/>
                </a:solidFill>
                <a:cs typeface="Arial" charset="0"/>
              </a:rPr>
              <a:t>Министерство труда и социальной защиты</a:t>
            </a:r>
            <a:br>
              <a:rPr lang="ru-RU" sz="2400">
                <a:solidFill>
                  <a:srgbClr val="FFFFFF"/>
                </a:solidFill>
                <a:cs typeface="Arial" charset="0"/>
              </a:rPr>
            </a:br>
            <a:r>
              <a:rPr lang="ru-RU" sz="2400">
                <a:solidFill>
                  <a:srgbClr val="FFFFFF"/>
                </a:solidFill>
                <a:cs typeface="Arial" charset="0"/>
              </a:rPr>
              <a:t>Республики Беларусь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47813" y="4868863"/>
            <a:ext cx="46434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Карчевский Иван Александрович.</a:t>
            </a:r>
            <a:b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</a:b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Начальник управления охраны и государственной экспертизы </a:t>
            </a:r>
          </a:p>
          <a:p>
            <a:pPr>
              <a:spcBef>
                <a:spcPct val="20000"/>
              </a:spcBef>
            </a:pPr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условий труда</a:t>
            </a:r>
          </a:p>
        </p:txBody>
      </p:sp>
      <p:pic>
        <p:nvPicPr>
          <p:cNvPr id="31750" name="Рисунок 5" descr="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42875"/>
            <a:ext cx="16954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43938" y="6572250"/>
            <a:ext cx="500062" cy="285750"/>
          </a:xfrm>
          <a:noFill/>
        </p:spPr>
        <p:txBody>
          <a:bodyPr/>
          <a:lstStyle/>
          <a:p>
            <a:fld id="{7FC10415-7046-4050-B6B7-417DD3A6852E}" type="slidenum">
              <a:rPr lang="ru-RU" smtClean="0">
                <a:latin typeface="Arial" charset="0"/>
              </a:rPr>
              <a:pPr/>
              <a:t>1</a:t>
            </a:fld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8" name="Diagram 6"/>
          <p:cNvGraphicFramePr>
            <a:graphicFrameLocks/>
          </p:cNvGraphicFramePr>
          <p:nvPr>
            <p:ph/>
          </p:nvPr>
        </p:nvGraphicFramePr>
        <p:xfrm>
          <a:off x="323850" y="981075"/>
          <a:ext cx="8208963" cy="5876925"/>
        </p:xfrm>
        <a:graphic>
          <a:graphicData uri="http://schemas.openxmlformats.org/drawingml/2006/compatibility">
            <com:legacyDrawing xmlns:com="http://schemas.openxmlformats.org/drawingml/2006/compatibility" spid="_x0000_s6451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990600" y="12192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Целевые нормативы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и целевые установки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10000" y="12192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Политика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организации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в области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охраны труда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781800" y="1196975"/>
            <a:ext cx="17526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Законодательные и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иные обязательные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требования по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охране труда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828800" y="2438400"/>
            <a:ext cx="579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Орган управления охраной труда</a:t>
            </a:r>
          </a:p>
          <a:p>
            <a:pPr algn="ctr"/>
            <a:endParaRPr lang="ru-RU" sz="1200" b="1">
              <a:solidFill>
                <a:srgbClr val="000000"/>
              </a:solidFill>
            </a:endParaRP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Руководитель организации или иной уполномоченный собственником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орган управления, руководители подразделений, служб, филиалов</a:t>
            </a:r>
            <a:r>
              <a:rPr lang="ru-RU" sz="1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1828800" y="28194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28600" y="3886200"/>
            <a:ext cx="3048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Информация с объекта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управления охраной труда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Отчеты, информации, результаты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проверок, аудитов, оценки рисков,,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мониторингов, жалоб и др. 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5638800" y="3810000"/>
            <a:ext cx="3276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Управляющие воздействия</a:t>
            </a:r>
          </a:p>
          <a:p>
            <a:pPr algn="ctr"/>
            <a:endParaRPr lang="ru-RU" sz="1400" b="1">
              <a:solidFill>
                <a:srgbClr val="000000"/>
              </a:solidFill>
            </a:endParaRP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Приказы, распоряжения, указания, 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предписания, мероприятия, инструктажи,</a:t>
            </a: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 стимулирование и др.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228600" y="4343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5638800" y="4191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835150" y="5445125"/>
            <a:ext cx="57912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00"/>
                </a:solidFill>
              </a:rPr>
              <a:t>Объект управления охраной труда</a:t>
            </a:r>
          </a:p>
          <a:p>
            <a:pPr algn="ctr"/>
            <a:endParaRPr lang="ru-RU" sz="1200" b="1">
              <a:solidFill>
                <a:srgbClr val="000000"/>
              </a:solidFill>
            </a:endParaRP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Деятельность подразделений, служб, работников по охране труда</a:t>
            </a:r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1835150" y="5876925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2133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7308850" y="2133600"/>
            <a:ext cx="635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V="1">
            <a:off x="1295400" y="2667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1295400" y="2667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7620000" y="2667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8077200" y="2667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 flipH="1">
            <a:off x="1295400" y="5715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8153400" y="4953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 flipV="1">
            <a:off x="1295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 flipH="1">
            <a:off x="76200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14398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smtClean="0"/>
              <a:t>Политика государства в области охраны труда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u="sng" smtClean="0">
                <a:latin typeface="Times New Roman" pitchFamily="18" charset="0"/>
              </a:rPr>
              <a:t>Статья 4. Основные направления  государственной политики в области охраны </a:t>
            </a:r>
            <a:r>
              <a:rPr lang="ru-RU" sz="1600" b="1" smtClean="0">
                <a:latin typeface="Times New Roman" pitchFamily="18" charset="0"/>
              </a:rPr>
              <a:t>труда</a:t>
            </a:r>
            <a:endParaRPr lang="ru-RU" sz="16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400" smtClean="0">
                <a:latin typeface="Times New Roman" pitchFamily="18" charset="0"/>
              </a:rPr>
              <a:t>Основными направлениями государственной политики в области охраны труда являются: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приоритет сохранения жизни и здоровья работающих;   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ответственность работодателя за создание безопасных и здоровых условий труда;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комплексное решение задач охраны труда на основе республиканской, отраслевых, территориальных программ по этому вопросу и с учетом других направлений экономической и социальной политики, достижений в области науки и техники;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социальная защита работающих, возмещение вреда лицам, потерпевшим от несчастных случаев на производстве и (или) получивших профессиональные заболевания;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установление единых требований по охране труда для всех работодателей;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использование экономических методов управления охраной труда, участие государства в финансировании мероприятий по охране труда за счет средств, поступающих в республиканский бюджет, средств фонда предупредительных (превентивных) мероприятий по обязательному страхованию от несчастных случаев на производстве и профессиональных заболеваний, иных источников, не запрещенных законодательством;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информирование граждан, проведение обучения, профессиональной подготовки работников по вопросам охраны труда;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обеспечение взаимодействия республиканских органов государственного управления и иных государственных организаций, подчиненных Правительству Республики Беларусь, местных исполнительных и распорядительных органов, контролирующих (надзорных) органов, профессиональных союзов (далее – профсоюзов), организаций;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сотрудничество между работодателями и работающими;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>
                <a:latin typeface="Times New Roman" pitchFamily="18" charset="0"/>
              </a:rPr>
              <a:t>использование международного опыта организации работы по улучшению условий и повышению безопасности труда.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437063"/>
            <a:ext cx="4176712" cy="2087562"/>
          </a:xfrm>
        </p:spPr>
        <p:txBody>
          <a:bodyPr/>
          <a:lstStyle/>
          <a:p>
            <a:r>
              <a:rPr lang="ru-RU" sz="180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Карчевский Иван Александрович.</a:t>
            </a:r>
            <a:br>
              <a:rPr lang="ru-RU" sz="180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Начальник управления охраны и государственной экспертизы условий труда</a:t>
            </a:r>
          </a:p>
          <a:p>
            <a:endParaRPr lang="ru-RU" sz="1800" smtClean="0">
              <a:solidFill>
                <a:srgbClr val="003366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773238"/>
            <a:ext cx="8229600" cy="2232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«Особенности системы управления охраной труда в Республике Беларусь»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268413"/>
            <a:ext cx="8229600" cy="28813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Согласно Концепции государственного управления охраной труда в Республике Беларусь, утвержденной  постановлением Совета  Министров Республики Беларусь от 16 августа 2005г. № 904, государственное управление охраной труда предусмотрено на уровнях: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305300"/>
            <a:ext cx="8229600" cy="1787525"/>
          </a:xfrm>
        </p:spPr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республиканском;</a:t>
            </a:r>
          </a:p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отраслевом;</a:t>
            </a:r>
          </a:p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территориальном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268413"/>
            <a:ext cx="8229600" cy="1143000"/>
          </a:xfrm>
          <a:prstGeom prst="rect">
            <a:avLst/>
          </a:prstGeom>
        </p:spPr>
        <p:txBody>
          <a:bodyPr anchorCtr="1"/>
          <a:lstStyle/>
          <a:p>
            <a:pPr eaLnBrk="1" hangingPunct="1">
              <a:defRPr/>
            </a:pP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Государственное управление в области</a:t>
            </a:r>
            <a:b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охраны труда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23320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Согласно Закону Республики Беларусь </a:t>
            </a:r>
          </a:p>
          <a:p>
            <a:pPr eaLnBrk="1" hangingPunct="1">
              <a:buFontTx/>
              <a:buNone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«Об охране труда» государственное управление в области охраны труда осуществляют:</a:t>
            </a:r>
          </a:p>
          <a:p>
            <a:pPr eaLnBrk="1" hangingPunct="1">
              <a:buClr>
                <a:srgbClr val="97F5FF"/>
              </a:buClr>
              <a:buFont typeface="Wingdings" pitchFamily="2" charset="2"/>
              <a:buChar char="v"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Президент Республики Беларусь;</a:t>
            </a:r>
          </a:p>
          <a:p>
            <a:pPr eaLnBrk="1" hangingPunct="1">
              <a:buClr>
                <a:srgbClr val="97F5FF"/>
              </a:buClr>
              <a:buFont typeface="Wingdings" pitchFamily="2" charset="2"/>
              <a:buChar char="v"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Правительство Республики Беларусь;</a:t>
            </a:r>
          </a:p>
          <a:p>
            <a:pPr eaLnBrk="1" hangingPunct="1">
              <a:buClr>
                <a:srgbClr val="97F5FF"/>
              </a:buClr>
              <a:buFont typeface="Wingdings" pitchFamily="2" charset="2"/>
              <a:buChar char="v"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Республиканские органы государственного     управления, иные государственные организации, подчиненные Правительству Республики Беларусь;</a:t>
            </a:r>
          </a:p>
          <a:p>
            <a:pPr eaLnBrk="1" hangingPunct="1">
              <a:buClr>
                <a:srgbClr val="97F5FF"/>
              </a:buClr>
              <a:buFont typeface="Wingdings" pitchFamily="2" charset="2"/>
              <a:buChar char="v"/>
            </a:pPr>
            <a:r>
              <a:rPr lang="be-BY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местные исполнительные и распорядительные 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органы в пределах их компетенции</a:t>
            </a:r>
          </a:p>
        </p:txBody>
      </p:sp>
    </p:spTree>
  </p:cSld>
  <p:clrMapOvr>
    <a:masterClrMapping/>
  </p:clrMapOvr>
  <p:transition advClick="0" advTm="10000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010" name="AutoShape 3"/>
          <p:cNvCxnSpPr>
            <a:cxnSpLocks noChangeShapeType="1"/>
          </p:cNvCxnSpPr>
          <p:nvPr/>
        </p:nvCxnSpPr>
        <p:spPr bwMode="auto">
          <a:xfrm flipH="1">
            <a:off x="1908175" y="3284538"/>
            <a:ext cx="3752850" cy="1512887"/>
          </a:xfrm>
          <a:prstGeom prst="straightConnector1">
            <a:avLst/>
          </a:prstGeom>
          <a:noFill/>
          <a:ln w="25400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43011" name="AutoShape 1"/>
          <p:cNvCxnSpPr>
            <a:cxnSpLocks noChangeShapeType="1"/>
            <a:endCxn id="11" idx="3"/>
          </p:cNvCxnSpPr>
          <p:nvPr/>
        </p:nvCxnSpPr>
        <p:spPr bwMode="auto">
          <a:xfrm flipH="1" flipV="1">
            <a:off x="2982913" y="3386138"/>
            <a:ext cx="4513262" cy="1674812"/>
          </a:xfrm>
          <a:prstGeom prst="straightConnector1">
            <a:avLst/>
          </a:prstGeom>
          <a:noFill/>
          <a:ln w="25400">
            <a:solidFill>
              <a:srgbClr val="243F60"/>
            </a:solidFill>
            <a:round/>
            <a:headEnd/>
            <a:tailEnd type="triangle" w="med" len="med"/>
          </a:ln>
        </p:spPr>
      </p:cxnSp>
      <p:cxnSp>
        <p:nvCxnSpPr>
          <p:cNvPr id="43012" name="AutoShape 2"/>
          <p:cNvCxnSpPr>
            <a:cxnSpLocks noChangeShapeType="1"/>
          </p:cNvCxnSpPr>
          <p:nvPr/>
        </p:nvCxnSpPr>
        <p:spPr bwMode="auto">
          <a:xfrm>
            <a:off x="1403350" y="3860800"/>
            <a:ext cx="2152650" cy="384175"/>
          </a:xfrm>
          <a:prstGeom prst="straightConnector1">
            <a:avLst/>
          </a:prstGeom>
          <a:noFill/>
          <a:ln w="25400">
            <a:solidFill>
              <a:srgbClr val="E36C0A"/>
            </a:solidFill>
            <a:round/>
            <a:headEnd/>
            <a:tailEnd type="triangle" w="med" len="med"/>
          </a:ln>
        </p:spPr>
      </p:cxn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132138" y="1773238"/>
            <a:ext cx="3021012" cy="668337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5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Президент Республики Беларусь</a:t>
            </a:r>
            <a:endParaRPr lang="ru-RU" sz="800">
              <a:latin typeface="Arial" pitchFamily="34" charset="0"/>
            </a:endParaRPr>
          </a:p>
          <a:p>
            <a:pPr eaLnBrk="0" hangingPunct="0"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580063" y="3068638"/>
            <a:ext cx="3563937" cy="701675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5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Правительство Республики Беларусь</a:t>
            </a:r>
            <a:endParaRPr lang="ru-RU">
              <a:latin typeface="Arial" pitchFamily="34" charset="0"/>
            </a:endParaRPr>
          </a:p>
        </p:txBody>
      </p:sp>
      <p:sp>
        <p:nvSpPr>
          <p:cNvPr id="43015" name="Text Box 14"/>
          <p:cNvSpPr txBox="1">
            <a:spLocks noChangeArrowheads="1"/>
          </p:cNvSpPr>
          <p:nvPr/>
        </p:nvSpPr>
        <p:spPr bwMode="auto">
          <a:xfrm>
            <a:off x="6027738" y="5084763"/>
            <a:ext cx="3116262" cy="906462"/>
          </a:xfrm>
          <a:prstGeom prst="rect">
            <a:avLst/>
          </a:prstGeom>
          <a:gradFill rotWithShape="0">
            <a:gsLst>
              <a:gs pos="0">
                <a:srgbClr val="4F81BD"/>
              </a:gs>
              <a:gs pos="100000">
                <a:srgbClr val="243F60"/>
              </a:gs>
            </a:gsLst>
            <a:lin ang="2700000" scaled="1"/>
          </a:gradFill>
          <a:ln w="12700">
            <a:solidFill>
              <a:srgbClr val="F2F2F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5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Министерство труда и социальной защиты Республики Беларусь</a:t>
            </a:r>
            <a:endParaRPr lang="ru-RU" sz="8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50825" y="4868863"/>
            <a:ext cx="3063875" cy="1717675"/>
          </a:xfrm>
          <a:prstGeom prst="rect">
            <a:avLst/>
          </a:prstGeom>
          <a:gradFill rotWithShape="0">
            <a:gsLst>
              <a:gs pos="0">
                <a:srgbClr val="F79646"/>
              </a:gs>
              <a:gs pos="100000">
                <a:srgbClr val="DF6A0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/>
          </a:extLst>
        </p:spPr>
        <p:txBody>
          <a:bodyPr/>
          <a:lstStyle/>
          <a:p>
            <a:pPr algn="ctr">
              <a:defRPr/>
            </a:pPr>
            <a:r>
              <a:rPr lang="ru-RU" sz="1500">
                <a:latin typeface="Arial Narrow" pitchFamily="34" charset="0"/>
                <a:ea typeface="Calibri" pitchFamily="34" charset="0"/>
                <a:cs typeface="Times New Roman" pitchFamily="18" charset="0"/>
              </a:rPr>
              <a:t>Республиканские органы государственного управления и иные государственные организации, подчиненные Правительству Республики Беларусь</a:t>
            </a:r>
            <a:endParaRPr lang="ru-RU">
              <a:latin typeface="Arial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68313" y="2924175"/>
            <a:ext cx="2514600" cy="922338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500">
                <a:latin typeface="Arial Narrow" pitchFamily="34" charset="0"/>
                <a:ea typeface="Calibri" pitchFamily="34" charset="0"/>
                <a:cs typeface="Times New Roman" pitchFamily="18" charset="0"/>
              </a:rPr>
              <a:t>Местные исполнительные и распорядительные органы</a:t>
            </a:r>
            <a:endParaRPr lang="ru-RU">
              <a:latin typeface="Arial" pitchFamily="34" charset="0"/>
            </a:endParaRPr>
          </a:p>
        </p:txBody>
      </p:sp>
      <p:cxnSp>
        <p:nvCxnSpPr>
          <p:cNvPr id="43018" name="AutoShape 11"/>
          <p:cNvCxnSpPr>
            <a:cxnSpLocks noChangeShapeType="1"/>
          </p:cNvCxnSpPr>
          <p:nvPr/>
        </p:nvCxnSpPr>
        <p:spPr bwMode="auto">
          <a:xfrm>
            <a:off x="4643438" y="2420938"/>
            <a:ext cx="2708275" cy="631825"/>
          </a:xfrm>
          <a:prstGeom prst="straightConnector1">
            <a:avLst/>
          </a:prstGeom>
          <a:noFill/>
          <a:ln w="25400">
            <a:solidFill>
              <a:srgbClr val="943634"/>
            </a:solidFill>
            <a:round/>
            <a:headEnd/>
            <a:tailEnd type="triangle" w="med" len="med"/>
          </a:ln>
        </p:spPr>
      </p:cxn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563938" y="4149725"/>
            <a:ext cx="2286000" cy="419100"/>
          </a:xfrm>
          <a:prstGeom prst="rect">
            <a:avLst/>
          </a:prstGeom>
          <a:gradFill rotWithShape="0">
            <a:gsLst>
              <a:gs pos="0">
                <a:srgbClr val="666666"/>
              </a:gs>
              <a:gs pos="50000">
                <a:srgbClr val="CCCCCC"/>
              </a:gs>
              <a:gs pos="100000">
                <a:srgbClr val="666666"/>
              </a:gs>
            </a:gsLst>
            <a:lin ang="18900000" scaled="1"/>
          </a:gradFill>
          <a:ln w="127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500" dirty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Организация</a:t>
            </a:r>
            <a:endParaRPr lang="ru-RU" dirty="0">
              <a:latin typeface="Arial" pitchFamily="34" charset="0"/>
            </a:endParaRPr>
          </a:p>
        </p:txBody>
      </p:sp>
      <p:cxnSp>
        <p:nvCxnSpPr>
          <p:cNvPr id="43020" name="AutoShape 9"/>
          <p:cNvCxnSpPr>
            <a:cxnSpLocks noChangeShapeType="1"/>
            <a:stCxn id="7" idx="2"/>
            <a:endCxn id="11" idx="0"/>
          </p:cNvCxnSpPr>
          <p:nvPr/>
        </p:nvCxnSpPr>
        <p:spPr bwMode="auto">
          <a:xfrm flipH="1">
            <a:off x="1725613" y="2441575"/>
            <a:ext cx="2917825" cy="482600"/>
          </a:xfrm>
          <a:prstGeom prst="straightConnector1">
            <a:avLst/>
          </a:prstGeom>
          <a:noFill/>
          <a:ln w="25400">
            <a:solidFill>
              <a:srgbClr val="943634"/>
            </a:solidFill>
            <a:round/>
            <a:headEnd/>
            <a:tailEnd type="triangle" w="med" len="med"/>
          </a:ln>
        </p:spPr>
      </p:cxnSp>
      <p:cxnSp>
        <p:nvCxnSpPr>
          <p:cNvPr id="43021" name="AutoShape 8"/>
          <p:cNvCxnSpPr>
            <a:cxnSpLocks noChangeShapeType="1"/>
          </p:cNvCxnSpPr>
          <p:nvPr/>
        </p:nvCxnSpPr>
        <p:spPr bwMode="auto">
          <a:xfrm flipH="1">
            <a:off x="3059113" y="3284538"/>
            <a:ext cx="2438400" cy="73025"/>
          </a:xfrm>
          <a:prstGeom prst="straightConnector1">
            <a:avLst/>
          </a:prstGeom>
          <a:noFill/>
          <a:ln w="25400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43022" name="AutoShape 7"/>
          <p:cNvCxnSpPr>
            <a:cxnSpLocks noChangeShapeType="1"/>
          </p:cNvCxnSpPr>
          <p:nvPr/>
        </p:nvCxnSpPr>
        <p:spPr bwMode="auto">
          <a:xfrm flipH="1" flipV="1">
            <a:off x="4716463" y="4652963"/>
            <a:ext cx="1328737" cy="647700"/>
          </a:xfrm>
          <a:prstGeom prst="straightConnector1">
            <a:avLst/>
          </a:prstGeom>
          <a:noFill/>
          <a:ln w="25400">
            <a:solidFill>
              <a:srgbClr val="243F60"/>
            </a:solidFill>
            <a:round/>
            <a:headEnd/>
            <a:tailEnd type="triangle" w="med" len="med"/>
          </a:ln>
        </p:spPr>
      </p:cxnSp>
      <p:cxnSp>
        <p:nvCxnSpPr>
          <p:cNvPr id="43023" name="AutoShape 6"/>
          <p:cNvCxnSpPr>
            <a:cxnSpLocks noChangeShapeType="1"/>
          </p:cNvCxnSpPr>
          <p:nvPr/>
        </p:nvCxnSpPr>
        <p:spPr bwMode="auto">
          <a:xfrm flipH="1">
            <a:off x="3348038" y="5445125"/>
            <a:ext cx="2619375" cy="46038"/>
          </a:xfrm>
          <a:prstGeom prst="straightConnector1">
            <a:avLst/>
          </a:prstGeom>
          <a:noFill/>
          <a:ln w="25400">
            <a:solidFill>
              <a:srgbClr val="243F60"/>
            </a:solidFill>
            <a:round/>
            <a:headEnd/>
            <a:tailEnd type="triangle" w="med" len="med"/>
          </a:ln>
        </p:spPr>
      </p:cxnSp>
      <p:cxnSp>
        <p:nvCxnSpPr>
          <p:cNvPr id="43024" name="AutoShape 5"/>
          <p:cNvCxnSpPr>
            <a:cxnSpLocks noChangeShapeType="1"/>
          </p:cNvCxnSpPr>
          <p:nvPr/>
        </p:nvCxnSpPr>
        <p:spPr bwMode="auto">
          <a:xfrm>
            <a:off x="7596188" y="3789363"/>
            <a:ext cx="0" cy="1296987"/>
          </a:xfrm>
          <a:prstGeom prst="straightConnector1">
            <a:avLst/>
          </a:prstGeom>
          <a:noFill/>
          <a:ln w="25400">
            <a:solidFill>
              <a:srgbClr val="76923C"/>
            </a:solidFill>
            <a:round/>
            <a:headEnd/>
            <a:tailEnd type="triangle" w="med" len="med"/>
          </a:ln>
        </p:spPr>
      </p:cxnSp>
      <p:cxnSp>
        <p:nvCxnSpPr>
          <p:cNvPr id="43025" name="AutoShape 4"/>
          <p:cNvCxnSpPr>
            <a:cxnSpLocks noChangeShapeType="1"/>
          </p:cNvCxnSpPr>
          <p:nvPr/>
        </p:nvCxnSpPr>
        <p:spPr bwMode="auto">
          <a:xfrm flipV="1">
            <a:off x="3276600" y="4652963"/>
            <a:ext cx="1366838" cy="833437"/>
          </a:xfrm>
          <a:prstGeom prst="straightConnector1">
            <a:avLst/>
          </a:prstGeom>
          <a:noFill/>
          <a:ln w="25400">
            <a:solidFill>
              <a:srgbClr val="F79646"/>
            </a:solidFill>
            <a:round/>
            <a:headEnd/>
            <a:tailEnd type="triangle" w="med" len="med"/>
          </a:ln>
        </p:spPr>
      </p:cxnSp>
      <p:sp>
        <p:nvSpPr>
          <p:cNvPr id="43026" name="Rectangle 17"/>
          <p:cNvSpPr>
            <a:spLocks noChangeArrowheads="1"/>
          </p:cNvSpPr>
          <p:nvPr/>
        </p:nvSpPr>
        <p:spPr bwMode="auto">
          <a:xfrm>
            <a:off x="755650" y="1052513"/>
            <a:ext cx="7769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latin typeface="Franklin Gothic Demi Cond" pitchFamily="34" charset="0"/>
                <a:ea typeface="Calibri" pitchFamily="34" charset="0"/>
                <a:cs typeface="Times New Roman" pitchFamily="18" charset="0"/>
              </a:rPr>
              <a:t>ГОСУДАРСТВЕННОЕ УПРАВЛЕНИЕ ОХРАНОЙ ТРУДА В РЕСПУБЛИКЕ БЕЛАРУСЬ</a:t>
            </a:r>
            <a:endParaRPr lang="ru-RU" sz="800"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288" y="1125538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СИСТЕМА УПРАВЛЕНИЯ ОХРАНОЙ ТРУДА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95288" y="1963738"/>
            <a:ext cx="8229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ru-RU" sz="2800" b="1" u="sng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Система управления охраной труда</a:t>
            </a: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–</a:t>
            </a: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регламентированная законодательными и иными нормативными правовыми актами совокупность различных мероприятий, а также методов и средств управления, направленных на организацию планомерной программно-целевой деятельности руководителей и специалистов по обеспечению безопасности, сохранению здоровья и работоспособности человека в процессе труда, включающей подготовку, принятие и реализацию соответствующих управленческих решений</a:t>
            </a:r>
          </a:p>
        </p:txBody>
      </p:sp>
    </p:spTree>
  </p:cSld>
  <p:clrMapOvr>
    <a:masterClrMapping/>
  </p:clrMapOvr>
  <p:transition advClick="0" advTm="10000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3352800" y="3048000"/>
            <a:ext cx="2303463" cy="2305050"/>
            <a:chOff x="2109" y="1298"/>
            <a:chExt cx="1451" cy="1452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2174" y="1298"/>
              <a:ext cx="1386" cy="1387"/>
            </a:xfrm>
            <a:custGeom>
              <a:avLst/>
              <a:gdLst>
                <a:gd name="T0" fmla="*/ 75 w 21600"/>
                <a:gd name="T1" fmla="*/ 12 h 21600"/>
                <a:gd name="T2" fmla="*/ 43 w 21600"/>
                <a:gd name="T3" fmla="*/ 11 h 21600"/>
                <a:gd name="T4" fmla="*/ 60 w 21600"/>
                <a:gd name="T5" fmla="*/ 28 h 21600"/>
                <a:gd name="T6" fmla="*/ 100 w 21600"/>
                <a:gd name="T7" fmla="*/ 45 h 21600"/>
                <a:gd name="T8" fmla="*/ 78 w 21600"/>
                <a:gd name="T9" fmla="*/ 67 h 21600"/>
                <a:gd name="T10" fmla="*/ 56 w 21600"/>
                <a:gd name="T11" fmla="*/ 45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4 w 21600"/>
                <a:gd name="T19" fmla="*/ 3161 h 21600"/>
                <a:gd name="T20" fmla="*/ 18436 w 21600"/>
                <a:gd name="T21" fmla="*/ 1843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10698" y="5399"/>
                    <a:pt x="10597" y="5402"/>
                    <a:pt x="10496" y="5408"/>
                  </a:cubicBezTo>
                  <a:lnTo>
                    <a:pt x="10192" y="17"/>
                  </a:lnTo>
                  <a:cubicBezTo>
                    <a:pt x="10394" y="5"/>
                    <a:pt x="10597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4" name="AutoShape 4"/>
            <p:cNvSpPr>
              <a:spLocks noChangeArrowheads="1"/>
            </p:cNvSpPr>
            <p:nvPr/>
          </p:nvSpPr>
          <p:spPr bwMode="auto">
            <a:xfrm rot="-5400000">
              <a:off x="2108" y="1299"/>
              <a:ext cx="1387" cy="1386"/>
            </a:xfrm>
            <a:custGeom>
              <a:avLst/>
              <a:gdLst>
                <a:gd name="T0" fmla="*/ 75 w 21600"/>
                <a:gd name="T1" fmla="*/ 12 h 21600"/>
                <a:gd name="T2" fmla="*/ 43 w 21600"/>
                <a:gd name="T3" fmla="*/ 11 h 21600"/>
                <a:gd name="T4" fmla="*/ 60 w 21600"/>
                <a:gd name="T5" fmla="*/ 28 h 21600"/>
                <a:gd name="T6" fmla="*/ 100 w 21600"/>
                <a:gd name="T7" fmla="*/ 44 h 21600"/>
                <a:gd name="T8" fmla="*/ 78 w 21600"/>
                <a:gd name="T9" fmla="*/ 67 h 21600"/>
                <a:gd name="T10" fmla="*/ 56 w 21600"/>
                <a:gd name="T11" fmla="*/ 4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64 h 21600"/>
                <a:gd name="T20" fmla="*/ 18439 w 21600"/>
                <a:gd name="T21" fmla="*/ 18436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10698" y="5399"/>
                    <a:pt x="10597" y="5402"/>
                    <a:pt x="10496" y="5408"/>
                  </a:cubicBezTo>
                  <a:lnTo>
                    <a:pt x="10192" y="17"/>
                  </a:lnTo>
                  <a:cubicBezTo>
                    <a:pt x="10394" y="5"/>
                    <a:pt x="10597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6875" name="AutoShape 5"/>
            <p:cNvSpPr>
              <a:spLocks noChangeArrowheads="1"/>
            </p:cNvSpPr>
            <p:nvPr/>
          </p:nvSpPr>
          <p:spPr bwMode="auto">
            <a:xfrm rot="10800000">
              <a:off x="2109" y="1363"/>
              <a:ext cx="1386" cy="1387"/>
            </a:xfrm>
            <a:custGeom>
              <a:avLst/>
              <a:gdLst>
                <a:gd name="T0" fmla="*/ 75 w 21600"/>
                <a:gd name="T1" fmla="*/ 12 h 21600"/>
                <a:gd name="T2" fmla="*/ 43 w 21600"/>
                <a:gd name="T3" fmla="*/ 11 h 21600"/>
                <a:gd name="T4" fmla="*/ 60 w 21600"/>
                <a:gd name="T5" fmla="*/ 28 h 21600"/>
                <a:gd name="T6" fmla="*/ 100 w 21600"/>
                <a:gd name="T7" fmla="*/ 45 h 21600"/>
                <a:gd name="T8" fmla="*/ 78 w 21600"/>
                <a:gd name="T9" fmla="*/ 67 h 21600"/>
                <a:gd name="T10" fmla="*/ 56 w 21600"/>
                <a:gd name="T11" fmla="*/ 45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4 w 21600"/>
                <a:gd name="T19" fmla="*/ 3161 h 21600"/>
                <a:gd name="T20" fmla="*/ 18436 w 21600"/>
                <a:gd name="T21" fmla="*/ 18439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10698" y="5399"/>
                    <a:pt x="10597" y="5402"/>
                    <a:pt x="10496" y="5408"/>
                  </a:cubicBezTo>
                  <a:lnTo>
                    <a:pt x="10192" y="17"/>
                  </a:lnTo>
                  <a:cubicBezTo>
                    <a:pt x="10394" y="5"/>
                    <a:pt x="10597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>
                <a:latin typeface="Arial Unicode MS" pitchFamily="34" charset="-128"/>
              </a:endParaRPr>
            </a:p>
            <a:p>
              <a:pPr algn="ctr"/>
              <a:endParaRPr lang="ru-RU">
                <a:latin typeface="Arial Unicode MS" pitchFamily="34" charset="-128"/>
              </a:endParaRPr>
            </a:p>
          </p:txBody>
        </p:sp>
        <p:sp>
          <p:nvSpPr>
            <p:cNvPr id="36876" name="AutoShape 6"/>
            <p:cNvSpPr>
              <a:spLocks noChangeArrowheads="1"/>
            </p:cNvSpPr>
            <p:nvPr/>
          </p:nvSpPr>
          <p:spPr bwMode="auto">
            <a:xfrm rot="5400000">
              <a:off x="2173" y="1364"/>
              <a:ext cx="1387" cy="1386"/>
            </a:xfrm>
            <a:custGeom>
              <a:avLst/>
              <a:gdLst>
                <a:gd name="T0" fmla="*/ 75 w 21600"/>
                <a:gd name="T1" fmla="*/ 12 h 21600"/>
                <a:gd name="T2" fmla="*/ 43 w 21600"/>
                <a:gd name="T3" fmla="*/ 11 h 21600"/>
                <a:gd name="T4" fmla="*/ 60 w 21600"/>
                <a:gd name="T5" fmla="*/ 28 h 21600"/>
                <a:gd name="T6" fmla="*/ 100 w 21600"/>
                <a:gd name="T7" fmla="*/ 44 h 21600"/>
                <a:gd name="T8" fmla="*/ 78 w 21600"/>
                <a:gd name="T9" fmla="*/ 67 h 21600"/>
                <a:gd name="T10" fmla="*/ 56 w 21600"/>
                <a:gd name="T11" fmla="*/ 44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1 w 21600"/>
                <a:gd name="T19" fmla="*/ 3164 h 21600"/>
                <a:gd name="T20" fmla="*/ 18439 w 21600"/>
                <a:gd name="T21" fmla="*/ 18436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10731" y="5399"/>
                    <a:pt x="10663" y="5401"/>
                    <a:pt x="10594" y="5403"/>
                  </a:cubicBezTo>
                  <a:lnTo>
                    <a:pt x="10389" y="7"/>
                  </a:lnTo>
                  <a:cubicBezTo>
                    <a:pt x="10526" y="2"/>
                    <a:pt x="10663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ru-RU">
                <a:latin typeface="Arial Unicode MS" pitchFamily="34" charset="-128"/>
              </a:endParaRPr>
            </a:p>
            <a:p>
              <a:pPr algn="ctr"/>
              <a:endParaRPr lang="ru-RU">
                <a:latin typeface="Arial Unicode MS" pitchFamily="34" charset="-128"/>
              </a:endParaRPr>
            </a:p>
            <a:p>
              <a:pPr algn="ctr"/>
              <a:endParaRPr lang="ru-RU">
                <a:latin typeface="Arial Unicode MS" pitchFamily="34" charset="-128"/>
              </a:endParaRPr>
            </a:p>
            <a:p>
              <a:pPr algn="ctr"/>
              <a:endParaRPr lang="ru-RU">
                <a:latin typeface="Arial Unicode MS" pitchFamily="34" charset="-128"/>
              </a:endParaRPr>
            </a:p>
            <a:p>
              <a:pPr algn="ctr"/>
              <a:endParaRPr lang="ru-RU">
                <a:latin typeface="Arial Unicode MS" pitchFamily="34" charset="-128"/>
              </a:endParaRPr>
            </a:p>
            <a:p>
              <a:pPr algn="ctr"/>
              <a:endParaRPr lang="ru-RU">
                <a:latin typeface="Arial Unicode MS" pitchFamily="34" charset="-128"/>
              </a:endParaRPr>
            </a:p>
            <a:p>
              <a:pPr algn="ctr"/>
              <a:r>
                <a:rPr lang="en-US" b="1">
                  <a:latin typeface="Arial Unicode MS" pitchFamily="34" charset="-128"/>
                </a:rPr>
                <a:t>D</a:t>
              </a:r>
              <a:endParaRPr lang="ru-RU" b="1">
                <a:latin typeface="Arial Unicode MS" pitchFamily="34" charset="-128"/>
              </a:endParaRPr>
            </a:p>
          </p:txBody>
        </p:sp>
      </p:grpSp>
      <p:sp>
        <p:nvSpPr>
          <p:cNvPr id="3686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1079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b="1" smtClean="0">
                <a:solidFill>
                  <a:srgbClr val="FF3300"/>
                </a:solidFill>
              </a:rPr>
              <a:t>Методология управления по циклу </a:t>
            </a:r>
            <a:r>
              <a:rPr lang="en-US" sz="2000" b="1" smtClean="0">
                <a:solidFill>
                  <a:srgbClr val="FF3300"/>
                </a:solidFill>
              </a:rPr>
              <a:t>PDCA</a:t>
            </a:r>
            <a:r>
              <a:rPr lang="ru-RU" sz="2000" b="1" smtClean="0">
                <a:solidFill>
                  <a:srgbClr val="FF3300"/>
                </a:solidFill>
              </a:rPr>
              <a:t>-</a:t>
            </a:r>
            <a:r>
              <a:rPr lang="en-US" sz="2000" b="1" smtClean="0">
                <a:solidFill>
                  <a:srgbClr val="FF3300"/>
                </a:solidFill>
              </a:rPr>
              <a:t>Plan</a:t>
            </a:r>
            <a:r>
              <a:rPr lang="ru-RU" sz="2000" b="1" smtClean="0">
                <a:solidFill>
                  <a:srgbClr val="FF3300"/>
                </a:solidFill>
              </a:rPr>
              <a:t>(планируй)-</a:t>
            </a:r>
            <a:r>
              <a:rPr lang="en-US" sz="2000" b="1" smtClean="0">
                <a:solidFill>
                  <a:srgbClr val="FF3300"/>
                </a:solidFill>
              </a:rPr>
              <a:t>D</a:t>
            </a:r>
            <a:r>
              <a:rPr lang="ru-RU" sz="2000" b="1" smtClean="0">
                <a:solidFill>
                  <a:srgbClr val="FF3300"/>
                </a:solidFill>
              </a:rPr>
              <a:t>о(действуй)-</a:t>
            </a:r>
            <a:r>
              <a:rPr lang="en-US" sz="2000" b="1" smtClean="0">
                <a:solidFill>
                  <a:srgbClr val="FF3300"/>
                </a:solidFill>
              </a:rPr>
              <a:t>Check(</a:t>
            </a:r>
            <a:r>
              <a:rPr lang="ru-RU" sz="2000" b="1" smtClean="0">
                <a:solidFill>
                  <a:srgbClr val="FF3300"/>
                </a:solidFill>
              </a:rPr>
              <a:t>проверяй</a:t>
            </a:r>
            <a:r>
              <a:rPr lang="en-US" sz="2000" b="1" smtClean="0">
                <a:solidFill>
                  <a:srgbClr val="FF3300"/>
                </a:solidFill>
              </a:rPr>
              <a:t>)</a:t>
            </a:r>
            <a:r>
              <a:rPr lang="ru-RU" sz="2000" b="1" smtClean="0">
                <a:solidFill>
                  <a:srgbClr val="FF3300"/>
                </a:solidFill>
              </a:rPr>
              <a:t>-А</a:t>
            </a:r>
            <a:r>
              <a:rPr lang="en-US" sz="2000" b="1" smtClean="0">
                <a:solidFill>
                  <a:srgbClr val="FF3300"/>
                </a:solidFill>
              </a:rPr>
              <a:t>ct(</a:t>
            </a:r>
            <a:r>
              <a:rPr lang="ru-RU" sz="2000" b="1" smtClean="0">
                <a:solidFill>
                  <a:srgbClr val="FF3300"/>
                </a:solidFill>
              </a:rPr>
              <a:t>совершенствуй</a:t>
            </a:r>
            <a:r>
              <a:rPr lang="en-US" sz="2000" b="1" smtClean="0">
                <a:solidFill>
                  <a:srgbClr val="FF3300"/>
                </a:solidFill>
              </a:rPr>
              <a:t>)</a:t>
            </a:r>
            <a:r>
              <a:rPr lang="en-US" sz="2400" b="1" smtClean="0"/>
              <a:t> </a:t>
            </a:r>
            <a:endParaRPr lang="ru-RU" sz="2400" b="1" smtClean="0"/>
          </a:p>
        </p:txBody>
      </p:sp>
      <p:sp>
        <p:nvSpPr>
          <p:cNvPr id="36868" name="Rectangle 8"/>
          <p:cNvSpPr>
            <a:spLocks noGrp="1" noChangeArrowheads="1"/>
          </p:cNvSpPr>
          <p:nvPr>
            <p:ph idx="1"/>
          </p:nvPr>
        </p:nvSpPr>
        <p:spPr>
          <a:xfrm>
            <a:off x="0" y="2060575"/>
            <a:ext cx="3132138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FF0066"/>
                </a:solidFill>
              </a:rPr>
              <a:t>Совершенствуй: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chemeClr val="accent2"/>
                </a:solidFill>
              </a:rPr>
              <a:t>Предпринимай действия для непрерывного совершенствования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FF0066"/>
                </a:solidFill>
              </a:rPr>
              <a:t>Проверяй: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/>
              <a:t>    </a:t>
            </a:r>
            <a:r>
              <a:rPr lang="ru-RU" sz="2000" b="1" smtClean="0">
                <a:solidFill>
                  <a:schemeClr val="tx2"/>
                </a:solidFill>
              </a:rPr>
              <a:t> </a:t>
            </a:r>
            <a:r>
              <a:rPr lang="ru-RU" sz="2000" b="1" smtClean="0">
                <a:solidFill>
                  <a:schemeClr val="accent2"/>
                </a:solidFill>
              </a:rPr>
              <a:t>Проводи аудиты, проверки, мониторинги и измерения на  соответствие политике, целям и требованиям законодательства, документирование результатов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smtClean="0"/>
          </a:p>
        </p:txBody>
      </p:sp>
      <p:sp>
        <p:nvSpPr>
          <p:cNvPr id="36869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72200" y="1916113"/>
            <a:ext cx="2971800" cy="4667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FF0066"/>
                </a:solidFill>
              </a:rPr>
              <a:t>Планируй: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chemeClr val="accent2"/>
                </a:solidFill>
              </a:rPr>
              <a:t>Устанавливай цели, задачи и процессы, необходимые для достижения результатов в соответствии с требованиями законодательства и политикой организации</a:t>
            </a:r>
            <a:r>
              <a:rPr lang="ru-RU" sz="2000" b="1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smtClean="0">
                <a:solidFill>
                  <a:srgbClr val="FF0066"/>
                </a:solidFill>
              </a:rPr>
              <a:t>Действуй: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ru-RU" sz="2000" b="1" smtClean="0">
                <a:solidFill>
                  <a:schemeClr val="accent2"/>
                </a:solidFill>
              </a:rPr>
              <a:t>Организовывай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ru-RU" sz="2000" b="1" smtClean="0">
                <a:solidFill>
                  <a:schemeClr val="accent2"/>
                </a:solidFill>
              </a:rPr>
              <a:t>Координируй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ru-RU" sz="2000" b="1" smtClean="0">
                <a:solidFill>
                  <a:schemeClr val="accent2"/>
                </a:solidFill>
              </a:rPr>
              <a:t>Стимулируй необходимую деятельность</a:t>
            </a:r>
          </a:p>
        </p:txBody>
      </p:sp>
      <p:sp>
        <p:nvSpPr>
          <p:cNvPr id="36870" name="Rectangle 10"/>
          <p:cNvSpPr>
            <a:spLocks noChangeArrowheads="1"/>
          </p:cNvSpPr>
          <p:nvPr/>
        </p:nvSpPr>
        <p:spPr bwMode="auto">
          <a:xfrm>
            <a:off x="3429000" y="4114800"/>
            <a:ext cx="288925" cy="287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</a:t>
            </a:r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6871" name="Rectangle 11"/>
          <p:cNvSpPr>
            <a:spLocks noChangeArrowheads="1"/>
          </p:cNvSpPr>
          <p:nvPr/>
        </p:nvSpPr>
        <p:spPr bwMode="auto">
          <a:xfrm>
            <a:off x="4343400" y="3124200"/>
            <a:ext cx="288925" cy="3603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</a:t>
            </a:r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6872" name="Rectangle 12"/>
          <p:cNvSpPr>
            <a:spLocks noChangeArrowheads="1"/>
          </p:cNvSpPr>
          <p:nvPr/>
        </p:nvSpPr>
        <p:spPr bwMode="auto">
          <a:xfrm>
            <a:off x="5105400" y="3962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P</a:t>
            </a:r>
            <a:endParaRPr lang="ru-RU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25538"/>
            <a:ext cx="8229600" cy="292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smtClean="0"/>
              <a:t>Планирование работы по охране труда</a:t>
            </a:r>
          </a:p>
        </p:txBody>
      </p:sp>
      <p:graphicFrame>
        <p:nvGraphicFramePr>
          <p:cNvPr id="1026" name="Organization Chart 7"/>
          <p:cNvGraphicFramePr>
            <a:graphicFrameLocks/>
          </p:cNvGraphicFramePr>
          <p:nvPr>
            <p:ph type="dgm" idx="1"/>
          </p:nvPr>
        </p:nvGraphicFramePr>
        <p:xfrm>
          <a:off x="431800" y="1916113"/>
          <a:ext cx="8208963" cy="453707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969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smtClean="0"/>
              <a:t>Обучение и проверка знаний по вопросам охраны труда</a:t>
            </a:r>
          </a:p>
        </p:txBody>
      </p:sp>
      <p:graphicFrame>
        <p:nvGraphicFramePr>
          <p:cNvPr id="2050" name="Organization Chart 7"/>
          <p:cNvGraphicFramePr>
            <a:graphicFrameLocks/>
          </p:cNvGraphicFramePr>
          <p:nvPr>
            <p:ph type="dgm" idx="1"/>
          </p:nvPr>
        </p:nvGraphicFramePr>
        <p:xfrm>
          <a:off x="468313" y="1773238"/>
          <a:ext cx="8208962" cy="5084762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1268413"/>
            <a:ext cx="8229600" cy="1492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400" smtClean="0"/>
              <a:t>Квалификация специалистов по охране труда</a:t>
            </a:r>
          </a:p>
        </p:txBody>
      </p:sp>
      <p:pic>
        <p:nvPicPr>
          <p:cNvPr id="4" name="Рисунок SmartArt 3"/>
          <p:cNvPicPr>
            <a:picLocks noGrp="1" noChangeArrowheads="1"/>
          </p:cNvPicPr>
          <p:nvPr>
            <p:ph type="dgm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628775"/>
            <a:ext cx="8229600" cy="4522788"/>
          </a:xfrm>
          <a:solidFill>
            <a:srgbClr val="CC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З ЛИНИИ">
  <a:themeElements>
    <a:clrScheme name="Project Post-Mortem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Project Post-Mortem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oject Post-Mortem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588</Words>
  <Application>Microsoft Office PowerPoint</Application>
  <PresentationFormat>Экран 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Garamond</vt:lpstr>
      <vt:lpstr>Wingdings</vt:lpstr>
      <vt:lpstr>Calibri</vt:lpstr>
      <vt:lpstr>Times New Roman</vt:lpstr>
      <vt:lpstr>Arial Narrow</vt:lpstr>
      <vt:lpstr>Franklin Gothic Demi Cond</vt:lpstr>
      <vt:lpstr>Arial Unicode MS</vt:lpstr>
      <vt:lpstr>БЕЗ ЛИНИИ</vt:lpstr>
      <vt:lpstr>7_Оформление по умолчанию</vt:lpstr>
      <vt:lpstr>Слайд 1</vt:lpstr>
      <vt:lpstr>Согласно Концепции государственного управления охраной труда в Республике Беларусь, утвержденной  постановлением Совета  Министров Республики Беларусь от 16 августа 2005г. № 904, государственное управление охраной труда предусмотрено на уровнях:</vt:lpstr>
      <vt:lpstr>Государственное управление в области  охраны труда</vt:lpstr>
      <vt:lpstr>Слайд 4</vt:lpstr>
      <vt:lpstr>Слайд 5</vt:lpstr>
      <vt:lpstr>Методология управления по циклу PDCA-Plan(планируй)-Dо(действуй)-Check(проверяй)-Аct(совершенствуй) </vt:lpstr>
      <vt:lpstr>Планирование работы по охране труда</vt:lpstr>
      <vt:lpstr>Обучение и проверка знаний по вопросам охраны труда</vt:lpstr>
      <vt:lpstr>Квалификация специалистов по охране труда</vt:lpstr>
      <vt:lpstr>Слайд 10</vt:lpstr>
      <vt:lpstr>Слайд 11</vt:lpstr>
      <vt:lpstr>Политика государства в области охраны труда</vt:lpstr>
      <vt:lpstr>«Особенности системы управления охраной труда в Республике Беларусь»</vt:lpstr>
    </vt:vector>
  </TitlesOfParts>
  <Company>Dnsoft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Ivanov</cp:lastModifiedBy>
  <cp:revision>8</cp:revision>
  <dcterms:created xsi:type="dcterms:W3CDTF">2012-09-23T16:05:17Z</dcterms:created>
  <dcterms:modified xsi:type="dcterms:W3CDTF">2012-10-05T09:20:19Z</dcterms:modified>
</cp:coreProperties>
</file>